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85DF145-0602-4BAC-9170-6ACAC64ABED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DE73DE-C2A1-4489-82BE-6357F9A21248}" type="datetimeFigureOut">
              <a:rPr lang="en-US" smtClean="0"/>
              <a:t>12/7/2011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447800"/>
            <a:ext cx="7543800" cy="5946775"/>
          </a:xfrm>
        </p:spPr>
        <p:txBody>
          <a:bodyPr/>
          <a:lstStyle/>
          <a:p>
            <a:r>
              <a:rPr lang="en-US" sz="4400" dirty="0" err="1" smtClean="0"/>
              <a:t>Zebrafish</a:t>
            </a:r>
            <a:r>
              <a:rPr lang="en-US" sz="4400" dirty="0" smtClean="0"/>
              <a:t> </a:t>
            </a:r>
            <a:r>
              <a:rPr lang="en-US" sz="4400" dirty="0" err="1" smtClean="0"/>
              <a:t>Fukutin</a:t>
            </a:r>
            <a:r>
              <a:rPr lang="en-US" sz="4400" dirty="0" smtClean="0"/>
              <a:t> family proteins link the unfolded protein response with </a:t>
            </a:r>
            <a:r>
              <a:rPr lang="en-US" sz="4400" dirty="0" err="1" smtClean="0"/>
              <a:t>dystroglycanopathies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Article Review</a:t>
            </a:r>
          </a:p>
          <a:p>
            <a:r>
              <a:rPr lang="en-US" smtClean="0"/>
              <a:t>Presented by Janet </a:t>
            </a:r>
            <a:r>
              <a:rPr lang="en-US" dirty="0" smtClean="0"/>
              <a:t>Minton</a:t>
            </a:r>
          </a:p>
          <a:p>
            <a:r>
              <a:rPr lang="en-US" dirty="0" smtClean="0"/>
              <a:t>12/7/2011</a:t>
            </a:r>
          </a:p>
        </p:txBody>
      </p:sp>
    </p:spTree>
    <p:extLst>
      <p:ext uri="{BB962C8B-B14F-4D97-AF65-F5344CB8AC3E}">
        <p14:creationId xmlns:p14="http://schemas.microsoft.com/office/powerpoint/2010/main" val="233947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Knockdown of </a:t>
            </a:r>
            <a:r>
              <a:rPr lang="en-US" sz="3600" dirty="0" err="1" smtClean="0"/>
              <a:t>Fukutin</a:t>
            </a:r>
            <a:r>
              <a:rPr lang="en-US" sz="3600" dirty="0" smtClean="0"/>
              <a:t> or FKRP may affect protein secretion beyond glycosylation of </a:t>
            </a:r>
            <a:r>
              <a:rPr lang="el-GR" sz="3600" dirty="0" smtClean="0"/>
              <a:t>α</a:t>
            </a:r>
            <a:r>
              <a:rPr lang="en-US" sz="3600" dirty="0" smtClean="0"/>
              <a:t>-</a:t>
            </a:r>
            <a:r>
              <a:rPr lang="en-US" sz="3600" dirty="0" err="1" smtClean="0"/>
              <a:t>dystroglycan</a:t>
            </a:r>
            <a:endParaRPr lang="en-US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16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0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Knockdown of </a:t>
            </a:r>
            <a:r>
              <a:rPr lang="en-US" sz="3600" dirty="0" err="1" smtClean="0"/>
              <a:t>Fukutin</a:t>
            </a:r>
            <a:r>
              <a:rPr lang="en-US" sz="3600" dirty="0" smtClean="0"/>
              <a:t> or FKRP causes ER stress and activates the UPR</a:t>
            </a:r>
            <a:endParaRPr lang="en-US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391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45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Absence of </a:t>
            </a:r>
            <a:r>
              <a:rPr lang="en-US" sz="1800" dirty="0" err="1" smtClean="0">
                <a:latin typeface="+mj-lt"/>
              </a:rPr>
              <a:t>dystroglycan</a:t>
            </a:r>
            <a:r>
              <a:rPr lang="en-US" sz="1800" dirty="0" smtClean="0">
                <a:latin typeface="+mj-lt"/>
              </a:rPr>
              <a:t> is associated with detachment of muscle fibers and dislocation of </a:t>
            </a:r>
            <a:r>
              <a:rPr lang="en-US" sz="1800" dirty="0" err="1" smtClean="0">
                <a:latin typeface="+mj-lt"/>
              </a:rPr>
              <a:t>dystrophin</a:t>
            </a:r>
            <a:endParaRPr lang="en-US" sz="1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and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MO-injected embryos develop muscular dystrophy with reduced </a:t>
            </a:r>
            <a:r>
              <a:rPr lang="en-US" sz="1800" dirty="0" err="1" smtClean="0">
                <a:latin typeface="+mj-lt"/>
              </a:rPr>
              <a:t>dystrophin</a:t>
            </a:r>
            <a:r>
              <a:rPr lang="en-US" sz="1800" dirty="0" smtClean="0">
                <a:latin typeface="+mj-lt"/>
              </a:rPr>
              <a:t> but no change in </a:t>
            </a:r>
            <a:r>
              <a:rPr lang="en-US" sz="1800" dirty="0" err="1" smtClean="0">
                <a:latin typeface="+mj-lt"/>
              </a:rPr>
              <a:t>laminin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localization, </a:t>
            </a:r>
            <a:r>
              <a:rPr lang="en-US" sz="1800" dirty="0" err="1" smtClean="0">
                <a:latin typeface="+mj-lt"/>
              </a:rPr>
              <a:t>dystrophin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immunoreactivity</a:t>
            </a:r>
            <a:r>
              <a:rPr lang="en-US" sz="1800" dirty="0" smtClean="0">
                <a:latin typeface="+mj-lt"/>
              </a:rPr>
              <a:t> or muscle detachment; </a:t>
            </a:r>
            <a:r>
              <a:rPr lang="en-US" sz="1800" dirty="0" smtClean="0">
                <a:latin typeface="+mj-lt"/>
              </a:rPr>
              <a:t>appears to involve a mechanism other than disruption of </a:t>
            </a:r>
            <a:r>
              <a:rPr lang="en-US" sz="1800" dirty="0" err="1" smtClean="0">
                <a:latin typeface="+mj-lt"/>
              </a:rPr>
              <a:t>dystroglycan</a:t>
            </a:r>
            <a:r>
              <a:rPr lang="en-US" sz="1800" dirty="0" smtClean="0">
                <a:latin typeface="+mj-lt"/>
              </a:rPr>
              <a:t>-ligand interactions</a:t>
            </a:r>
          </a:p>
          <a:p>
            <a:pPr>
              <a:buFont typeface="Wingdings" pitchFamily="2" charset="2"/>
              <a:buChar char="§"/>
            </a:pP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dirty="0" smtClean="0">
                <a:latin typeface="+mj-lt"/>
              </a:rPr>
              <a:t> and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deficient embryos exhibit changes in </a:t>
            </a:r>
            <a:r>
              <a:rPr lang="en-US" sz="1800" dirty="0" err="1" smtClean="0">
                <a:latin typeface="+mj-lt"/>
              </a:rPr>
              <a:t>laminin</a:t>
            </a:r>
            <a:r>
              <a:rPr lang="en-US" sz="1800" dirty="0" smtClean="0">
                <a:latin typeface="+mj-lt"/>
              </a:rPr>
              <a:t> expression; aberrant expression of these genes may cause dysfunctional </a:t>
            </a:r>
            <a:r>
              <a:rPr lang="en-US" sz="1800" dirty="0" err="1" smtClean="0">
                <a:latin typeface="+mj-lt"/>
              </a:rPr>
              <a:t>laminin</a:t>
            </a:r>
            <a:r>
              <a:rPr lang="en-US" sz="1800" dirty="0" smtClean="0">
                <a:latin typeface="+mj-lt"/>
              </a:rPr>
              <a:t> polymerization in the basal membrane.</a:t>
            </a:r>
            <a:r>
              <a:rPr lang="en-US" sz="1800" i="1" dirty="0" smtClean="0">
                <a:latin typeface="+mj-lt"/>
              </a:rPr>
              <a:t>  </a:t>
            </a:r>
            <a:r>
              <a:rPr lang="en-US" sz="1800" dirty="0" smtClean="0">
                <a:latin typeface="+mj-lt"/>
              </a:rPr>
              <a:t>Disorganized laminar structure in the brain and retina have been associated with severe forms of CMD.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Dystroglycanopathies</a:t>
            </a:r>
            <a:r>
              <a:rPr lang="en-US" sz="1800" dirty="0" smtClean="0">
                <a:latin typeface="+mj-lt"/>
              </a:rPr>
              <a:t> resulting from knockdown of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and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appear to cause acute ER stress and UPR activation leading to translational repression, changes in </a:t>
            </a:r>
            <a:r>
              <a:rPr lang="en-US" sz="1800" dirty="0" smtClean="0">
                <a:latin typeface="+mj-lt"/>
              </a:rPr>
              <a:t>transcription, ER-associated degradation (ERAD) </a:t>
            </a:r>
            <a:r>
              <a:rPr lang="en-US" sz="1800" dirty="0" smtClean="0">
                <a:latin typeface="+mj-lt"/>
              </a:rPr>
              <a:t>and even activation of cell death mechanisms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UPR may be responsible for wide range of clinical severity associated with </a:t>
            </a:r>
            <a:r>
              <a:rPr lang="en-US" sz="1800" dirty="0" err="1" smtClean="0">
                <a:latin typeface="+mj-lt"/>
              </a:rPr>
              <a:t>dystroglycanopathies</a:t>
            </a:r>
            <a:endParaRPr lang="en-US" sz="1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829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Molecular modeling and biochemical studies to confirm </a:t>
            </a:r>
            <a:r>
              <a:rPr lang="en-US" sz="1800" dirty="0" err="1" smtClean="0">
                <a:latin typeface="+mj-lt"/>
              </a:rPr>
              <a:t>glycosyltransferase</a:t>
            </a:r>
            <a:r>
              <a:rPr lang="en-US" sz="1800" dirty="0" smtClean="0">
                <a:latin typeface="+mj-lt"/>
              </a:rPr>
              <a:t> activity of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dirty="0" smtClean="0">
                <a:latin typeface="+mj-lt"/>
              </a:rPr>
              <a:t> and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would be of interest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Activation of UPR in human patients should be further studied; was not a universal finding in muscle biopsies taken from human patients with characterized </a:t>
            </a:r>
            <a:r>
              <a:rPr lang="en-US" sz="1800" dirty="0" err="1" smtClean="0">
                <a:latin typeface="+mj-lt"/>
              </a:rPr>
              <a:t>dystroglycanopathies</a:t>
            </a:r>
            <a:endParaRPr lang="en-US" sz="1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Further studies on the roles of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dirty="0" smtClean="0">
                <a:latin typeface="+mj-lt"/>
              </a:rPr>
              <a:t> and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in the secretory pathway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799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18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Some of the assays were not specifically re-visited or explored further by the authors in the discussion, for example, the concentration-dependent repression of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enhanced green fluorescent protein in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MO-injected embryos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At times it felt like the researchers were “putting the cart before the horse,” as when they drew conclusions about the role of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dirty="0" smtClean="0">
                <a:latin typeface="+mj-lt"/>
              </a:rPr>
              <a:t> and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knockdown in </a:t>
            </a:r>
            <a:r>
              <a:rPr lang="en-US" sz="1800" dirty="0" err="1" smtClean="0">
                <a:latin typeface="+mj-lt"/>
              </a:rPr>
              <a:t>hypoglycosylation</a:t>
            </a:r>
            <a:r>
              <a:rPr lang="en-US" sz="1800" dirty="0" smtClean="0">
                <a:latin typeface="+mj-lt"/>
              </a:rPr>
              <a:t> of </a:t>
            </a:r>
            <a:r>
              <a:rPr lang="el-GR" sz="1800" dirty="0" smtClean="0">
                <a:latin typeface="+mj-lt"/>
              </a:rPr>
              <a:t>α</a:t>
            </a:r>
            <a:r>
              <a:rPr lang="en-US" sz="1800" dirty="0" smtClean="0">
                <a:latin typeface="+mj-lt"/>
              </a:rPr>
              <a:t>-</a:t>
            </a:r>
            <a:r>
              <a:rPr lang="en-US" sz="1800" dirty="0" err="1" smtClean="0">
                <a:latin typeface="+mj-lt"/>
              </a:rPr>
              <a:t>dystroglycan</a:t>
            </a:r>
            <a:r>
              <a:rPr lang="en-US" sz="1800" dirty="0" smtClean="0">
                <a:latin typeface="+mj-lt"/>
              </a:rPr>
              <a:t> and in disruption of the protein secretory pathway while simultaneously noting that neither </a:t>
            </a:r>
            <a:r>
              <a:rPr lang="en-US" sz="1800" dirty="0" err="1" smtClean="0">
                <a:latin typeface="+mj-lt"/>
              </a:rPr>
              <a:t>glycosyltransferase</a:t>
            </a:r>
            <a:r>
              <a:rPr lang="en-US" sz="1800" dirty="0" smtClean="0">
                <a:latin typeface="+mj-lt"/>
              </a:rPr>
              <a:t> enzymatic activities nor specific roles in the secretory pathway of either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or </a:t>
            </a:r>
            <a:r>
              <a:rPr lang="en-US" sz="1800" i="1" dirty="0" err="1" smtClean="0">
                <a:latin typeface="+mj-lt"/>
              </a:rPr>
              <a:t>fkrp</a:t>
            </a:r>
            <a:r>
              <a:rPr lang="en-US" sz="1800" dirty="0" smtClean="0">
                <a:latin typeface="+mj-lt"/>
              </a:rPr>
              <a:t> had been confirmed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4668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687762"/>
          </a:xfrm>
        </p:spPr>
        <p:txBody>
          <a:bodyPr/>
          <a:lstStyle/>
          <a:p>
            <a:pPr algn="ctr"/>
            <a:r>
              <a:rPr lang="en-US" sz="9600" dirty="0" smtClean="0"/>
              <a:t>Q&amp;A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0" y="6324600"/>
            <a:ext cx="762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5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Congenital muscular dystrophies (CMD) are a heterogeneous group of hereditary autosomal recessive disorders caused by allelic variants of gene defects; more commonly result in mild forms known as limb girdle muscular dystrophies (LGMD).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More severe allelic variants like CMD-1 are associated with deficiency in </a:t>
            </a:r>
            <a:r>
              <a:rPr lang="en-US" sz="1800" dirty="0" err="1" smtClean="0">
                <a:latin typeface="+mj-lt"/>
              </a:rPr>
              <a:t>laminin</a:t>
            </a:r>
            <a:r>
              <a:rPr lang="en-US" sz="1800" dirty="0" smtClean="0">
                <a:latin typeface="+mj-lt"/>
              </a:rPr>
              <a:t> </a:t>
            </a:r>
            <a:r>
              <a:rPr lang="el-GR" sz="1800" dirty="0" smtClean="0">
                <a:latin typeface="+mj-lt"/>
              </a:rPr>
              <a:t>α</a:t>
            </a:r>
            <a:r>
              <a:rPr lang="en-US" sz="1800" dirty="0" smtClean="0">
                <a:latin typeface="+mj-lt"/>
              </a:rPr>
              <a:t>2 isoform cause early onset of progressive muscle degeneration, brain and eye structural abnormalities, and embryonic lethality in some cases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General pathogenesis of muscular dystrophies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Structural overview of </a:t>
            </a:r>
            <a:r>
              <a:rPr lang="en-US" sz="1800" dirty="0" err="1" smtClean="0">
                <a:latin typeface="+mj-lt"/>
              </a:rPr>
              <a:t>dystrophin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associated </a:t>
            </a:r>
            <a:r>
              <a:rPr lang="en-US" sz="1800" dirty="0" err="1" smtClean="0">
                <a:latin typeface="+mj-lt"/>
              </a:rPr>
              <a:t>glyprotein</a:t>
            </a:r>
            <a:r>
              <a:rPr lang="en-US" sz="1800" dirty="0" smtClean="0">
                <a:latin typeface="+mj-lt"/>
              </a:rPr>
              <a:t> complex (DGC):  </a:t>
            </a:r>
            <a:r>
              <a:rPr lang="en-US" sz="1800" dirty="0" err="1" smtClean="0">
                <a:latin typeface="+mj-lt"/>
              </a:rPr>
              <a:t>dystroglycan</a:t>
            </a:r>
            <a:r>
              <a:rPr lang="en-US" sz="1800" dirty="0" smtClean="0">
                <a:latin typeface="+mj-lt"/>
              </a:rPr>
              <a:t> heterodimer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Laminin</a:t>
            </a:r>
            <a:r>
              <a:rPr lang="en-US" sz="1800" dirty="0" smtClean="0">
                <a:latin typeface="+mj-lt"/>
              </a:rPr>
              <a:t> protein family functions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err="1" smtClean="0">
                <a:latin typeface="+mj-lt"/>
              </a:rPr>
              <a:t>Glycosyltransferase</a:t>
            </a:r>
            <a:r>
              <a:rPr lang="en-US" sz="1800" dirty="0" smtClean="0">
                <a:latin typeface="+mj-lt"/>
              </a:rPr>
              <a:t>  genes: 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dirty="0" smtClean="0">
                <a:latin typeface="+mj-lt"/>
              </a:rPr>
              <a:t> (FKTN) and </a:t>
            </a:r>
            <a:r>
              <a:rPr lang="en-US" sz="1800" i="1" dirty="0" err="1" smtClean="0">
                <a:latin typeface="+mj-lt"/>
              </a:rPr>
              <a:t>fukutin</a:t>
            </a:r>
            <a:r>
              <a:rPr lang="en-US" sz="1800" i="1" dirty="0" smtClean="0">
                <a:latin typeface="+mj-lt"/>
              </a:rPr>
              <a:t> related protein</a:t>
            </a:r>
            <a:r>
              <a:rPr lang="en-US" sz="1800" dirty="0" smtClean="0">
                <a:latin typeface="+mj-lt"/>
              </a:rPr>
              <a:t> (FKRP)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 smtClean="0">
                <a:latin typeface="+mj-lt"/>
              </a:rPr>
              <a:t>Unfolded protein response (UPR)</a:t>
            </a: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996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§"/>
                </a:pPr>
                <a:r>
                  <a:rPr lang="en-US" dirty="0" smtClean="0">
                    <a:latin typeface="+mj-lt"/>
                  </a:rPr>
                  <a:t>Researchers sought to model </a:t>
                </a:r>
                <a:r>
                  <a:rPr lang="en-US" dirty="0" err="1" smtClean="0">
                    <a:latin typeface="+mj-lt"/>
                  </a:rPr>
                  <a:t>dytroglycanopathies</a:t>
                </a:r>
                <a:r>
                  <a:rPr lang="en-US" dirty="0" smtClean="0">
                    <a:latin typeface="+mj-lt"/>
                  </a:rPr>
                  <a:t> in </a:t>
                </a:r>
                <a:r>
                  <a:rPr lang="en-US" dirty="0" err="1" smtClean="0">
                    <a:latin typeface="+mj-lt"/>
                  </a:rPr>
                  <a:t>zebrafish</a:t>
                </a:r>
                <a:r>
                  <a:rPr lang="en-US" dirty="0" smtClean="0">
                    <a:latin typeface="+mj-lt"/>
                  </a:rPr>
                  <a:t> using both a loss-of-function </a:t>
                </a:r>
                <a:r>
                  <a:rPr lang="en-US" dirty="0" err="1" smtClean="0">
                    <a:latin typeface="+mj-lt"/>
                  </a:rPr>
                  <a:t>dystroglycan</a:t>
                </a:r>
                <a:r>
                  <a:rPr lang="en-US" dirty="0" smtClean="0">
                    <a:latin typeface="+mj-lt"/>
                  </a:rPr>
                  <a:t> allele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𝑑𝑎𝑔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h𝑢</m:t>
                        </m:r>
                        <m:r>
                          <a:rPr lang="en-US" b="0" i="1" smtClean="0">
                            <a:latin typeface="Cambria Math"/>
                          </a:rPr>
                          <m:t>3072</m:t>
                        </m:r>
                      </m:sup>
                    </m:sSup>
                  </m:oMath>
                </a14:m>
                <a:r>
                  <a:rPr lang="en-US" dirty="0" smtClean="0">
                    <a:latin typeface="+mj-lt"/>
                  </a:rPr>
                  <a:t>) and by knockdown of </a:t>
                </a:r>
                <a:r>
                  <a:rPr lang="en-US" i="1" dirty="0" err="1" smtClean="0">
                    <a:latin typeface="+mj-lt"/>
                  </a:rPr>
                  <a:t>fukutin</a:t>
                </a:r>
                <a:r>
                  <a:rPr lang="en-US" dirty="0" smtClean="0">
                    <a:latin typeface="+mj-lt"/>
                  </a:rPr>
                  <a:t> and </a:t>
                </a:r>
                <a:r>
                  <a:rPr lang="en-US" i="1" dirty="0" err="1" smtClean="0">
                    <a:latin typeface="+mj-lt"/>
                  </a:rPr>
                  <a:t>fkrp</a:t>
                </a:r>
                <a:r>
                  <a:rPr lang="en-US" dirty="0" smtClean="0">
                    <a:latin typeface="+mj-lt"/>
                  </a:rPr>
                  <a:t> to demonstrate that muscle pathology of the forms of muscular dystrophy associated with each method differs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dirty="0" smtClean="0">
                    <a:latin typeface="+mj-lt"/>
                  </a:rPr>
                  <a:t>Researchers sought to explain the wide range of clinical severity in muscular dystrophy disease in the context of activation of the unfolded protein response (UPR) caused by knockdown of </a:t>
                </a:r>
                <a:r>
                  <a:rPr lang="en-US" i="1" dirty="0" err="1" smtClean="0">
                    <a:latin typeface="+mj-lt"/>
                  </a:rPr>
                  <a:t>fukutin</a:t>
                </a:r>
                <a:r>
                  <a:rPr lang="en-US" dirty="0" smtClean="0">
                    <a:latin typeface="+mj-lt"/>
                  </a:rPr>
                  <a:t> and </a:t>
                </a:r>
                <a:r>
                  <a:rPr lang="en-US" i="1" dirty="0" err="1" smtClean="0">
                    <a:latin typeface="+mj-lt"/>
                  </a:rPr>
                  <a:t>fkrp</a:t>
                </a:r>
                <a:endParaRPr lang="en-US" i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64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r>
              <a:rPr lang="en-US" sz="3600" dirty="0" smtClean="0"/>
              <a:t>Loss of </a:t>
            </a:r>
            <a:r>
              <a:rPr lang="en-US" sz="3600" dirty="0" err="1" smtClean="0"/>
              <a:t>dystroglycan</a:t>
            </a:r>
            <a:r>
              <a:rPr lang="en-US" sz="3600" dirty="0" smtClean="0"/>
              <a:t> disrupts </a:t>
            </a:r>
            <a:r>
              <a:rPr lang="en-US" sz="3600" dirty="0" err="1" smtClean="0"/>
              <a:t>dystrophin</a:t>
            </a:r>
            <a:r>
              <a:rPr lang="en-US" sz="3600" dirty="0" smtClean="0"/>
              <a:t> but not </a:t>
            </a:r>
            <a:r>
              <a:rPr lang="en-US" sz="3600" dirty="0" err="1" smtClean="0"/>
              <a:t>laminin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localization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33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0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782762"/>
          </a:xfrm>
        </p:spPr>
        <p:txBody>
          <a:bodyPr/>
          <a:lstStyle/>
          <a:p>
            <a:r>
              <a:rPr lang="en-US" sz="3600" dirty="0" smtClean="0"/>
              <a:t>Muscle pathology in </a:t>
            </a:r>
            <a:r>
              <a:rPr lang="en-US" sz="3600" dirty="0" err="1" smtClean="0"/>
              <a:t>Fukutin</a:t>
            </a:r>
            <a:r>
              <a:rPr lang="en-US" sz="3600" dirty="0" smtClean="0"/>
              <a:t> or FKRP </a:t>
            </a:r>
            <a:r>
              <a:rPr lang="en-US" sz="3600" dirty="0" err="1" smtClean="0"/>
              <a:t>morpholino</a:t>
            </a:r>
            <a:r>
              <a:rPr lang="en-US" sz="3600" dirty="0" smtClean="0"/>
              <a:t> oligonucleotide-injected embryos is distinct from </a:t>
            </a:r>
            <a:r>
              <a:rPr lang="en-US" sz="3600" dirty="0" err="1" smtClean="0"/>
              <a:t>dystroglycan</a:t>
            </a:r>
            <a:r>
              <a:rPr lang="en-US" sz="3600" dirty="0" smtClean="0"/>
              <a:t> mutants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1"/>
            <a:ext cx="57150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31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Knockdown of </a:t>
            </a:r>
            <a:r>
              <a:rPr lang="en-US" sz="3600" dirty="0" err="1" smtClean="0"/>
              <a:t>zebrafish</a:t>
            </a:r>
            <a:r>
              <a:rPr lang="en-US" sz="3600" dirty="0" smtClean="0"/>
              <a:t> </a:t>
            </a:r>
            <a:r>
              <a:rPr lang="en-US" sz="3600" dirty="0" err="1" smtClean="0"/>
              <a:t>Fukutin</a:t>
            </a:r>
            <a:r>
              <a:rPr lang="en-US" sz="3600" dirty="0" smtClean="0"/>
              <a:t> or FKRP leads to notochord defects prior to muscle degeneration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08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6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Laminin</a:t>
            </a:r>
            <a:r>
              <a:rPr lang="en-US" sz="3600" dirty="0" smtClean="0"/>
              <a:t> </a:t>
            </a:r>
            <a:r>
              <a:rPr lang="en-US" sz="3600" dirty="0" err="1" smtClean="0"/>
              <a:t>immunoreactivity</a:t>
            </a:r>
            <a:r>
              <a:rPr lang="en-US" sz="3600" dirty="0" smtClean="0"/>
              <a:t> is severely reduced in the posterior </a:t>
            </a:r>
            <a:r>
              <a:rPr lang="en-US" sz="3600" dirty="0" err="1" smtClean="0"/>
              <a:t>myoseptum</a:t>
            </a:r>
            <a:r>
              <a:rPr lang="en-US" sz="3600" dirty="0" smtClean="0"/>
              <a:t> of </a:t>
            </a:r>
            <a:r>
              <a:rPr lang="en-US" sz="3600" i="1" dirty="0" err="1" smtClean="0"/>
              <a:t>fkrp</a:t>
            </a:r>
            <a:r>
              <a:rPr lang="en-US" sz="3600" dirty="0"/>
              <a:t> </a:t>
            </a:r>
            <a:r>
              <a:rPr lang="en-US" sz="3600" dirty="0" smtClean="0"/>
              <a:t>MO-injected embryos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0866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51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Knockdown of </a:t>
            </a:r>
            <a:r>
              <a:rPr lang="en-US" sz="3600" dirty="0" err="1" smtClean="0"/>
              <a:t>Fukutin</a:t>
            </a:r>
            <a:r>
              <a:rPr lang="en-US" sz="3600" dirty="0" smtClean="0"/>
              <a:t> or FKRP perturbs the expression of </a:t>
            </a:r>
            <a:r>
              <a:rPr lang="en-US" sz="3600" dirty="0" err="1" smtClean="0"/>
              <a:t>laminin</a:t>
            </a:r>
            <a:r>
              <a:rPr lang="en-US" sz="3600" dirty="0" smtClean="0"/>
              <a:t> mRNA</a:t>
            </a:r>
            <a:endParaRPr 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756876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63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Expression of </a:t>
            </a:r>
            <a:r>
              <a:rPr lang="en-US" sz="3600" i="1" dirty="0" err="1" smtClean="0"/>
              <a:t>laminin</a:t>
            </a:r>
            <a:r>
              <a:rPr lang="en-US" sz="3600" i="1" dirty="0" smtClean="0"/>
              <a:t> </a:t>
            </a:r>
            <a:r>
              <a:rPr lang="el-GR" sz="3600" i="1" dirty="0" smtClean="0"/>
              <a:t>α</a:t>
            </a:r>
            <a:r>
              <a:rPr lang="en-US" sz="3600" i="1" dirty="0" smtClean="0"/>
              <a:t>2</a:t>
            </a:r>
            <a:r>
              <a:rPr lang="en-US" sz="3600" dirty="0" smtClean="0"/>
              <a:t> is selectively down-regulated in </a:t>
            </a:r>
            <a:r>
              <a:rPr lang="en-US" sz="3600" i="1" dirty="0" err="1" smtClean="0"/>
              <a:t>fukutin</a:t>
            </a:r>
            <a:r>
              <a:rPr lang="en-US" sz="3600" dirty="0" smtClean="0"/>
              <a:t> or </a:t>
            </a:r>
            <a:r>
              <a:rPr lang="en-US" sz="3600" i="1" dirty="0" err="1" smtClean="0"/>
              <a:t>fkrp</a:t>
            </a:r>
            <a:r>
              <a:rPr lang="en-US" sz="3600" dirty="0" smtClean="0"/>
              <a:t> MO-injected embryos</a:t>
            </a:r>
            <a:endParaRPr lang="en-US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05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769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1381</TotalTime>
  <Words>617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Zebrafish Fukutin family proteins link the unfolded protein response with dystroglycanopathies</vt:lpstr>
      <vt:lpstr>Background and Scope</vt:lpstr>
      <vt:lpstr>Objectives</vt:lpstr>
      <vt:lpstr>Loss of dystroglycan disrupts dystrophin but not laminin localization</vt:lpstr>
      <vt:lpstr>Muscle pathology in Fukutin or FKRP morpholino oligonucleotide-injected embryos is distinct from dystroglycan mutants</vt:lpstr>
      <vt:lpstr>Knockdown of zebrafish Fukutin or FKRP leads to notochord defects prior to muscle degeneration</vt:lpstr>
      <vt:lpstr>Laminin immunoreactivity is severely reduced in the posterior myoseptum of fkrp MO-injected embryos</vt:lpstr>
      <vt:lpstr>Knockdown of Fukutin or FKRP perturbs the expression of laminin mRNA</vt:lpstr>
      <vt:lpstr>Expression of laminin α2 is selectively down-regulated in fukutin or fkrp MO-injected embryos</vt:lpstr>
      <vt:lpstr>Knockdown of Fukutin or FKRP may affect protein secretion beyond glycosylation of α-dystroglycan</vt:lpstr>
      <vt:lpstr>Knockdown of Fukutin or FKRP causes ER stress and activates the UPR</vt:lpstr>
      <vt:lpstr>Discussion</vt:lpstr>
      <vt:lpstr>Future Research</vt:lpstr>
      <vt:lpstr>Critique</vt:lpstr>
      <vt:lpstr>Q&amp;A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Zebrafish Fukutin family proteins link the unfolded protein response with dystroglycanopathies</dc:title>
  <dc:creator>Janet</dc:creator>
  <cp:lastModifiedBy>Janet</cp:lastModifiedBy>
  <cp:revision>25</cp:revision>
  <dcterms:created xsi:type="dcterms:W3CDTF">2011-12-06T14:46:26Z</dcterms:created>
  <dcterms:modified xsi:type="dcterms:W3CDTF">2011-12-07T14:58:32Z</dcterms:modified>
</cp:coreProperties>
</file>